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40" r:id="rId2"/>
  </p:sldIdLst>
  <p:sldSz cx="6858000" cy="9906000" type="A4"/>
  <p:notesSz cx="6797675" cy="99266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49" userDrawn="1">
          <p15:clr>
            <a:srgbClr val="A4A3A4"/>
          </p15:clr>
        </p15:guide>
        <p15:guide id="3" orient="horz" pos="3130" userDrawn="1">
          <p15:clr>
            <a:srgbClr val="A4A3A4"/>
          </p15:clr>
        </p15:guide>
        <p15:guide id="4" pos="2187" userDrawn="1">
          <p15:clr>
            <a:srgbClr val="A4A3A4"/>
          </p15:clr>
        </p15:guide>
        <p15:guide id="5" orient="horz" pos="3104" userDrawn="1">
          <p15:clr>
            <a:srgbClr val="A4A3A4"/>
          </p15:clr>
        </p15:guide>
        <p15:guide id="6" orient="horz" pos="3127" userDrawn="1">
          <p15:clr>
            <a:srgbClr val="A4A3A4"/>
          </p15:clr>
        </p15:guide>
        <p15:guide id="7" pos="2105" userDrawn="1">
          <p15:clr>
            <a:srgbClr val="A4A3A4"/>
          </p15:clr>
        </p15:guide>
        <p15:guide id="8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755" autoAdjust="0"/>
    <p:restoredTop sz="96357" autoAdjust="0"/>
  </p:normalViewPr>
  <p:slideViewPr>
    <p:cSldViewPr snapToObjects="1">
      <p:cViewPr varScale="1">
        <p:scale>
          <a:sx n="76" d="100"/>
          <a:sy n="76" d="100"/>
        </p:scale>
        <p:origin x="1980" y="102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pos="2149"/>
        <p:guide orient="horz" pos="3130"/>
        <p:guide pos="2187"/>
        <p:guide orient="horz" pos="3104"/>
        <p:guide orient="horz" pos="3127"/>
        <p:guide pos="2105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microsoft.com/office/2016/11/relationships/changesInfo" Target="changesInfos/changesInfo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60" cy="498055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50" y="4"/>
            <a:ext cx="2945660" cy="498055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" y="9428587"/>
            <a:ext cx="2945660" cy="498054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50" y="9428587"/>
            <a:ext cx="2945660" cy="498054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0"/>
            <a:ext cx="2945660" cy="496332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0" y="10"/>
            <a:ext cx="2945660" cy="496332"/>
          </a:xfrm>
          <a:prstGeom prst="rect">
            <a:avLst/>
          </a:prstGeom>
        </p:spPr>
        <p:txBody>
          <a:bodyPr vert="horz" lIns="90710" tIns="45354" rIns="90710" bIns="45354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0" tIns="45354" rIns="90710" bIns="453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5161"/>
            <a:ext cx="5438140" cy="4466987"/>
          </a:xfrm>
          <a:prstGeom prst="rect">
            <a:avLst/>
          </a:prstGeom>
        </p:spPr>
        <p:txBody>
          <a:bodyPr vert="horz" lIns="90710" tIns="45354" rIns="90710" bIns="453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28592"/>
            <a:ext cx="2945660" cy="496332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0" y="9428592"/>
            <a:ext cx="2945660" cy="496332"/>
          </a:xfrm>
          <a:prstGeom prst="rect">
            <a:avLst/>
          </a:prstGeom>
        </p:spPr>
        <p:txBody>
          <a:bodyPr vert="horz" lIns="90710" tIns="45354" rIns="90710" bIns="45354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gif"/><Relationship Id="rId5" Type="http://schemas.openxmlformats.org/officeDocument/2006/relationships/image" Target="../media/image4.svg"/><Relationship Id="rId10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5552" y="19228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33462" y="305969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5552" y="819715"/>
            <a:ext cx="585186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600" b="1" dirty="0" smtClean="0">
                <a:latin typeface="Golos Text" charset="0"/>
                <a:ea typeface="Golos Text" charset="0"/>
              </a:rPr>
              <a:t>Не забудьте отчитаться о доходах!</a:t>
            </a:r>
            <a:endParaRPr lang="ru-RU" sz="1600" dirty="0">
              <a:latin typeface="Golos Text" charset="0"/>
              <a:ea typeface="Golos Text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795027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8045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1404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6748" y="1087087"/>
            <a:ext cx="6085451" cy="7920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200" b="1" dirty="0">
                <a:latin typeface="Golos Text" charset="0"/>
                <a:ea typeface="Golos Text" charset="0"/>
              </a:rPr>
              <a:t>Если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в </a:t>
            </a:r>
            <a:r>
              <a:rPr lang="ru-RU" sz="1200" b="1" dirty="0">
                <a:latin typeface="Golos Text" charset="0"/>
                <a:ea typeface="Golos Text" charset="0"/>
              </a:rPr>
              <a:t>2023 году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Вы</a:t>
            </a:r>
            <a:r>
              <a:rPr lang="en-US" sz="1200" b="1" dirty="0" smtClean="0">
                <a:latin typeface="Golos Text" charset="0"/>
                <a:ea typeface="Golos Text" charset="0"/>
              </a:rPr>
              <a:t>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получили </a:t>
            </a:r>
            <a:r>
              <a:rPr lang="ru-RU" sz="1200" b="1" dirty="0">
                <a:latin typeface="Golos Text" charset="0"/>
                <a:ea typeface="Golos Text" charset="0"/>
              </a:rPr>
              <a:t>доход</a:t>
            </a:r>
            <a:r>
              <a:rPr lang="ru-RU" sz="1200" b="1" dirty="0" smtClean="0">
                <a:latin typeface="Golos Text" charset="0"/>
                <a:ea typeface="Golos Text" charset="0"/>
              </a:rPr>
              <a:t>:</a:t>
            </a:r>
            <a:endParaRPr lang="ru-RU" sz="1200" b="1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от продажи недвижимости</a:t>
            </a:r>
            <a:r>
              <a:rPr lang="en-US" sz="1200" dirty="0" smtClean="0">
                <a:latin typeface="Golos Text" charset="0"/>
                <a:ea typeface="Golos Text" charset="0"/>
              </a:rPr>
              <a:t>,</a:t>
            </a:r>
            <a:r>
              <a:rPr lang="ru-RU" sz="1200" dirty="0" smtClean="0">
                <a:latin typeface="Golos Text" charset="0"/>
                <a:ea typeface="Golos Text" charset="0"/>
              </a:rPr>
              <a:t> имущественных прав и транспортных средств (с учетом особенностей, установленных НК РФ);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по </a:t>
            </a:r>
            <a:r>
              <a:rPr lang="ru-RU" sz="1200" dirty="0">
                <a:latin typeface="Golos Text" charset="0"/>
                <a:ea typeface="Golos Text" charset="0"/>
              </a:rPr>
              <a:t>договорам аренды (найма) </a:t>
            </a:r>
            <a:r>
              <a:rPr lang="ru-RU" sz="1200" dirty="0" smtClean="0">
                <a:latin typeface="Golos Text" charset="0"/>
                <a:ea typeface="Golos Text" charset="0"/>
              </a:rPr>
              <a:t>имущества;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</a:t>
            </a:r>
            <a:r>
              <a:rPr lang="ru-RU" sz="1200" dirty="0">
                <a:latin typeface="Golos Text" charset="0"/>
                <a:ea typeface="Golos Text" charset="0"/>
              </a:rPr>
              <a:t>виде выигрыша, если он не превышает 15 000 </a:t>
            </a:r>
            <a:r>
              <a:rPr lang="ru-RU" sz="1200" dirty="0" smtClean="0">
                <a:latin typeface="Golos Text" charset="0"/>
                <a:ea typeface="Golos Text" charset="0"/>
              </a:rPr>
              <a:t>рублей;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как </a:t>
            </a:r>
            <a:r>
              <a:rPr lang="ru-RU" sz="1200" dirty="0">
                <a:latin typeface="Golos Text" charset="0"/>
                <a:ea typeface="Golos Text" charset="0"/>
              </a:rPr>
              <a:t>наследники (правопреемники) авторов произведений науки, литературы, искусства, изобретений, полезных моделей и промышленных образцов;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</a:t>
            </a:r>
            <a:r>
              <a:rPr lang="ru-RU" sz="1200" dirty="0">
                <a:latin typeface="Golos Text" charset="0"/>
                <a:ea typeface="Golos Text" charset="0"/>
              </a:rPr>
              <a:t>порядке дарения недвижимости, транспортных средств, акций, цифровых финансовых активов, цифровых паев, паев не от близких родственников или членов семьи;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от источников за пределами РФ (для налоговых резидентов РФ);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с которого налоговыми агентами не был удержан налог и не представлены сведения о невозможности удержания налога;</a:t>
            </a:r>
          </a:p>
          <a:p>
            <a:pPr marL="25200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в виде возврата денежного эквивалента недвижимого имущества и (или) ценных бумаг, переданных на пополнение целевого капитала некоммерческих организаций, </a:t>
            </a:r>
            <a:r>
              <a:rPr lang="ru-RU" sz="1200" dirty="0" smtClean="0">
                <a:latin typeface="Golos Text" charset="0"/>
                <a:ea typeface="Golos Text" charset="0"/>
              </a:rPr>
              <a:t>когда </a:t>
            </a:r>
            <a:r>
              <a:rPr lang="ru-RU" sz="1200" dirty="0">
                <a:latin typeface="Golos Text" charset="0"/>
                <a:ea typeface="Golos Text" charset="0"/>
              </a:rPr>
              <a:t>срок владения таким имуществом </a:t>
            </a:r>
            <a:r>
              <a:rPr lang="ru-RU" sz="1200">
                <a:latin typeface="Golos Text" charset="0"/>
                <a:ea typeface="Golos Text" charset="0"/>
              </a:rPr>
              <a:t>составляет </a:t>
            </a:r>
            <a:r>
              <a:rPr lang="ru-RU" sz="1200" smtClean="0">
                <a:latin typeface="Golos Text" charset="0"/>
                <a:ea typeface="Golos Text" charset="0"/>
              </a:rPr>
              <a:t>менее трех лет;</a:t>
            </a:r>
            <a:endParaRPr lang="en-US" sz="1200" dirty="0">
              <a:latin typeface="Golos Text" charset="0"/>
              <a:ea typeface="Golos Text" charset="0"/>
            </a:endParaRPr>
          </a:p>
          <a:p>
            <a:pPr marL="252000" indent="-252000" algn="just" defTabSz="1760969">
              <a:spcAft>
                <a:spcPts val="4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>
                <a:latin typeface="Golos Text" charset="0"/>
                <a:ea typeface="Golos Text" charset="0"/>
              </a:rPr>
              <a:t>в виде прибыли/фиксированной прибыли контролируемой иностранной компании, при представлении соответствующего уведомления</a:t>
            </a:r>
          </a:p>
          <a:p>
            <a:pPr algn="just"/>
            <a:r>
              <a:rPr lang="ru-RU" sz="1200" dirty="0">
                <a:latin typeface="Golos Text" charset="0"/>
                <a:ea typeface="Golos Text" charset="0"/>
              </a:rPr>
              <a:t>не забудьте </a:t>
            </a:r>
            <a:r>
              <a:rPr lang="ru-RU" sz="1200" b="1" dirty="0">
                <a:latin typeface="Golos Text" charset="0"/>
                <a:ea typeface="Golos Text" charset="0"/>
              </a:rPr>
              <a:t>не позднее 02.05.2024 </a:t>
            </a:r>
            <a:r>
              <a:rPr lang="ru-RU" sz="1200" dirty="0">
                <a:latin typeface="Golos Text" charset="0"/>
                <a:ea typeface="Golos Text" charset="0"/>
              </a:rPr>
              <a:t>представить в налоговый орган по месту жительства декларацию по налогу на доходы физических лиц по форме 3-НДФЛ за 2023 год.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endParaRPr lang="en-US" sz="1200" dirty="0">
              <a:latin typeface="Golos Text" charset="0"/>
              <a:ea typeface="Golos Text" charset="0"/>
            </a:endParaRPr>
          </a:p>
          <a:p>
            <a:endParaRPr lang="en-US" sz="1200" dirty="0" smtClean="0">
              <a:latin typeface="Golos Text" charset="0"/>
              <a:ea typeface="Golos Text" charset="0"/>
            </a:endParaRPr>
          </a:p>
          <a:p>
            <a:pPr>
              <a:spcAft>
                <a:spcPts val="400"/>
              </a:spcAft>
            </a:pPr>
            <a:r>
              <a:rPr lang="ru-RU" sz="1200" b="1" dirty="0" smtClean="0">
                <a:latin typeface="Golos Text" charset="0"/>
                <a:ea typeface="Golos Text" charset="0"/>
              </a:rPr>
              <a:t>Заполнить </a:t>
            </a:r>
            <a:r>
              <a:rPr lang="ru-RU" sz="1200" b="1" dirty="0">
                <a:latin typeface="Golos Text" charset="0"/>
                <a:ea typeface="Golos Text" charset="0"/>
              </a:rPr>
              <a:t>декларацию можно</a:t>
            </a:r>
            <a:r>
              <a:rPr lang="ru-RU" sz="1200" dirty="0">
                <a:latin typeface="Golos Text" charset="0"/>
                <a:ea typeface="Golos Text" charset="0"/>
              </a:rPr>
              <a:t>:</a:t>
            </a: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в Личном кабинете, 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spcAft>
                <a:spcPts val="400"/>
              </a:spcAft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с помощью программы «Декларация 2023», размещенной на сайте ФНС России </a:t>
            </a:r>
            <a:r>
              <a:rPr lang="ru-RU" sz="1200" dirty="0" err="1" smtClean="0">
                <a:latin typeface="Golos Text" charset="0"/>
                <a:ea typeface="Golos Text" charset="0"/>
              </a:rPr>
              <a:t>nalog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  <a:r>
              <a:rPr lang="en-US" sz="1200" dirty="0" err="1" smtClean="0">
                <a:latin typeface="Golos Text" charset="0"/>
                <a:ea typeface="Golos Text" charset="0"/>
              </a:rPr>
              <a:t>gov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  <a:r>
              <a:rPr lang="ru-RU" sz="1200" dirty="0" err="1" smtClean="0">
                <a:latin typeface="Golos Text" charset="0"/>
                <a:ea typeface="Golos Text" charset="0"/>
              </a:rPr>
              <a:t>ru</a:t>
            </a:r>
            <a:r>
              <a:rPr lang="ru-RU" sz="1200" dirty="0" smtClean="0">
                <a:latin typeface="Golos Text" charset="0"/>
                <a:ea typeface="Golos Text" charset="0"/>
              </a:rPr>
              <a:t>.</a:t>
            </a:r>
          </a:p>
          <a:p>
            <a:pPr>
              <a:spcAft>
                <a:spcPts val="400"/>
              </a:spcAft>
            </a:pPr>
            <a:r>
              <a:rPr lang="ru-RU" sz="1200" b="1" dirty="0" smtClean="0">
                <a:latin typeface="Golos Text" charset="0"/>
                <a:ea typeface="Golos Text" charset="0"/>
              </a:rPr>
              <a:t>Декларацию </a:t>
            </a:r>
            <a:r>
              <a:rPr lang="ru-RU" sz="1200" b="1" dirty="0">
                <a:latin typeface="Golos Text" charset="0"/>
                <a:ea typeface="Golos Text" charset="0"/>
              </a:rPr>
              <a:t>можно представить:</a:t>
            </a:r>
            <a:endParaRPr lang="ru-RU" sz="1200" dirty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через Личный кабинет;</a:t>
            </a:r>
            <a:endParaRPr lang="en-US" sz="1200" dirty="0" smtClean="0">
              <a:latin typeface="Golos Text" charset="0"/>
              <a:ea typeface="Golos Text" charset="0"/>
            </a:endParaRPr>
          </a:p>
          <a:p>
            <a:pPr marL="252000" lvl="0" indent="-252000" algn="just" defTabSz="1760969">
              <a:buSzPct val="120000"/>
              <a:buBlip>
                <a:blip r:embed="rId6"/>
              </a:buBlip>
              <a:defRPr/>
            </a:pPr>
            <a:r>
              <a:rPr lang="ru-RU" sz="1200" dirty="0" smtClean="0">
                <a:latin typeface="Golos Text" charset="0"/>
                <a:ea typeface="Golos Text" charset="0"/>
              </a:rPr>
              <a:t>по </a:t>
            </a:r>
            <a:r>
              <a:rPr lang="ru-RU" sz="1200" dirty="0">
                <a:latin typeface="Golos Text" charset="0"/>
                <a:ea typeface="Golos Text" charset="0"/>
              </a:rPr>
              <a:t>почте или лично. </a:t>
            </a:r>
          </a:p>
          <a:p>
            <a:endParaRPr lang="ru-RU" sz="500" dirty="0" smtClean="0">
              <a:latin typeface="Golos Text" charset="0"/>
              <a:ea typeface="Golos Text" charset="0"/>
            </a:endParaRPr>
          </a:p>
          <a:p>
            <a:r>
              <a:rPr lang="ru-RU" sz="1200" dirty="0" smtClean="0">
                <a:latin typeface="Golos Text" charset="0"/>
                <a:ea typeface="Golos Text" charset="0"/>
              </a:rPr>
              <a:t>При </a:t>
            </a:r>
            <a:r>
              <a:rPr lang="ru-RU" sz="1200" dirty="0">
                <a:latin typeface="Golos Text" charset="0"/>
                <a:ea typeface="Golos Text" charset="0"/>
              </a:rPr>
              <a:t>непредставлении декларации по доходам, полученным от продажи и в порядке дарения недвижимости, налоговым органом проводится проверка и начисляется налог на основании имеющейся у налоговых органов информации (пункт 1.2 статьи 88 НК РФ</a:t>
            </a:r>
            <a:r>
              <a:rPr lang="ru-RU" sz="1200" dirty="0" smtClean="0">
                <a:latin typeface="Golos Text" charset="0"/>
                <a:ea typeface="Golos Text" charset="0"/>
              </a:rPr>
              <a:t>).</a:t>
            </a:r>
            <a:endParaRPr lang="ru-RU" sz="1200" dirty="0">
              <a:latin typeface="Golos Text" charset="0"/>
              <a:ea typeface="Golos Text" charset="0"/>
            </a:endParaRPr>
          </a:p>
          <a:p>
            <a:endParaRPr lang="ru-RU" sz="500" b="1" dirty="0" smtClean="0">
              <a:latin typeface="Golos Text" charset="0"/>
              <a:ea typeface="Golos Text" charset="0"/>
            </a:endParaRPr>
          </a:p>
          <a:p>
            <a:pPr indent="358775"/>
            <a:r>
              <a:rPr lang="ru-RU" sz="1200" b="1" dirty="0" smtClean="0">
                <a:latin typeface="Golos Text" charset="0"/>
                <a:ea typeface="Golos Text" charset="0"/>
              </a:rPr>
              <a:t>Декларацию</a:t>
            </a:r>
            <a:r>
              <a:rPr lang="ru-RU" sz="1200" b="1" dirty="0">
                <a:latin typeface="Golos Text" charset="0"/>
                <a:ea typeface="Golos Text" charset="0"/>
              </a:rPr>
              <a:t>, представляемую только с целью возврата налога, можно подать в налоговый орган в любое время в течение года.</a:t>
            </a:r>
            <a:endParaRPr lang="ru-RU" sz="1200" dirty="0">
              <a:latin typeface="Golos Text" charset="0"/>
              <a:ea typeface="Golos Text" charset="0"/>
            </a:endParaRPr>
          </a:p>
          <a:p>
            <a:pPr algn="just"/>
            <a:endParaRPr lang="ru-RU" sz="1200" dirty="0">
              <a:latin typeface="Golos Text" charset="0"/>
              <a:ea typeface="Golos Text" charset="0"/>
            </a:endParaRPr>
          </a:p>
        </p:txBody>
      </p:sp>
      <p:pic>
        <p:nvPicPr>
          <p:cNvPr id="10" name="Graphic 4">
            <a:extLst>
              <a:ext uri="{FF2B5EF4-FFF2-40B4-BE49-F238E27FC236}">
                <a16:creationId xmlns:a16="http://schemas.microsoft.com/office/drawing/2014/main" xmlns="" id="{092A9A4B-4502-5F34-2265-6FAD14A19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2628" y="8094415"/>
            <a:ext cx="198481" cy="198481"/>
          </a:xfrm>
          <a:prstGeom prst="rect">
            <a:avLst/>
          </a:prstGeom>
        </p:spPr>
      </p:pic>
      <p:pic>
        <p:nvPicPr>
          <p:cNvPr id="13" name="Graphic 3">
            <a:extLst>
              <a:ext uri="{FF2B5EF4-FFF2-40B4-BE49-F238E27FC236}">
                <a16:creationId xmlns="" xmlns:a16="http://schemas.microsoft.com/office/drawing/2014/main" id="{4376FE2D-5AE0-BB62-B940-64E3D8A3C2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53023" y="8489948"/>
            <a:ext cx="1775445" cy="1179576"/>
          </a:xfrm>
          <a:prstGeom prst="rect">
            <a:avLst/>
          </a:prstGeom>
        </p:spPr>
      </p:pic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xmlns="" id="{9BD4F132-DE77-258C-57AC-43DEC92BD781}"/>
              </a:ext>
            </a:extLst>
          </p:cNvPr>
          <p:cNvSpPr/>
          <p:nvPr/>
        </p:nvSpPr>
        <p:spPr>
          <a:xfrm>
            <a:off x="541284" y="5467979"/>
            <a:ext cx="6012668" cy="349225"/>
          </a:xfrm>
          <a:prstGeom prst="roundRect">
            <a:avLst>
              <a:gd name="adj" fmla="val 10296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360000" tIns="72000" bIns="72000" rtlCol="0" anchor="t">
            <a:spAutoFit/>
          </a:bodyPr>
          <a:lstStyle/>
          <a:p>
            <a:pPr algn="just"/>
            <a:endParaRPr lang="ru-RU" sz="1200" b="1" dirty="0">
              <a:latin typeface="Golos Text" charset="0"/>
              <a:ea typeface="Golos Text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613" y="5504093"/>
            <a:ext cx="5941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Golos Text" charset="0"/>
                <a:ea typeface="Golos Text" charset="0"/>
              </a:rPr>
              <a:t>Срок уплаты самостоятельно исчисленного налога - не позднее</a:t>
            </a:r>
            <a:r>
              <a:rPr lang="en-US" sz="1200" dirty="0">
                <a:latin typeface="Golos Text" charset="0"/>
                <a:ea typeface="Golos Text" charset="0"/>
              </a:rPr>
              <a:t> </a:t>
            </a:r>
            <a:r>
              <a:rPr lang="en-US" sz="1200" dirty="0" smtClean="0">
                <a:latin typeface="Golos Text" charset="0"/>
                <a:ea typeface="Golos Text" charset="0"/>
              </a:rPr>
              <a:t> </a:t>
            </a:r>
            <a:r>
              <a:rPr lang="ru-RU" sz="1200" b="1" dirty="0" smtClean="0">
                <a:latin typeface="Golos Text" charset="0"/>
                <a:ea typeface="Golos Text" charset="0"/>
              </a:rPr>
              <a:t>15.07.2024</a:t>
            </a:r>
            <a:endParaRPr lang="ru-RU" sz="1200" b="1" dirty="0">
              <a:latin typeface="Golos Text" charset="0"/>
              <a:ea typeface="Golos Text" charset="0"/>
            </a:endParaRPr>
          </a:p>
        </p:txBody>
      </p:sp>
      <p:pic>
        <p:nvPicPr>
          <p:cNvPr id="20" name="Рисунок 19" descr="http://qrcoder.ru/code/?https%3A%2F%2Fwww.nalog.gov.ru%2Frn77%2Ftaxation%2Ftaxes%2Fndfl%2Fndfl_fl%2F&amp;4&amp;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3" y="8597596"/>
            <a:ext cx="958641" cy="963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25300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166389</TotalTime>
  <Words>310</Words>
  <Application>Microsoft Office PowerPoint</Application>
  <PresentationFormat>Лист A4 (210x297 мм)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Golos Text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С. В. Никитина</cp:lastModifiedBy>
  <cp:revision>1974</cp:revision>
  <cp:lastPrinted>2024-01-29T12:40:34Z</cp:lastPrinted>
  <dcterms:created xsi:type="dcterms:W3CDTF">2014-10-08T23:03:32Z</dcterms:created>
  <dcterms:modified xsi:type="dcterms:W3CDTF">2024-01-29T12:41:34Z</dcterms:modified>
</cp:coreProperties>
</file>